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27" r:id="rId2"/>
  </p:sldMasterIdLst>
  <p:notesMasterIdLst>
    <p:notesMasterId r:id="rId26"/>
  </p:notesMasterIdLst>
  <p:sldIdLst>
    <p:sldId id="563" r:id="rId3"/>
    <p:sldId id="553" r:id="rId4"/>
    <p:sldId id="566" r:id="rId5"/>
    <p:sldId id="567" r:id="rId6"/>
    <p:sldId id="378" r:id="rId7"/>
    <p:sldId id="384" r:id="rId8"/>
    <p:sldId id="559" r:id="rId9"/>
    <p:sldId id="554" r:id="rId10"/>
    <p:sldId id="555" r:id="rId11"/>
    <p:sldId id="568" r:id="rId12"/>
    <p:sldId id="379" r:id="rId13"/>
    <p:sldId id="560" r:id="rId14"/>
    <p:sldId id="569" r:id="rId15"/>
    <p:sldId id="430" r:id="rId16"/>
    <p:sldId id="570" r:id="rId17"/>
    <p:sldId id="395" r:id="rId18"/>
    <p:sldId id="386" r:id="rId19"/>
    <p:sldId id="561" r:id="rId20"/>
    <p:sldId id="571" r:id="rId21"/>
    <p:sldId id="562" r:id="rId22"/>
    <p:sldId id="572" r:id="rId23"/>
    <p:sldId id="564" r:id="rId24"/>
    <p:sldId id="565" r:id="rId25"/>
  </p:sldIdLst>
  <p:sldSz cx="9144000" cy="5143500" type="screen16x9"/>
  <p:notesSz cx="6858000" cy="9144000"/>
  <p:embeddedFontLst>
    <p:embeddedFont>
      <p:font typeface="楷体" pitchFamily="49" charset="-122"/>
      <p:regular r:id="rId27"/>
    </p:embeddedFont>
    <p:embeddedFont>
      <p:font typeface="Calibri" pitchFamily="34" charset="0"/>
      <p:regular r:id="rId28"/>
      <p:bold r:id="rId29"/>
      <p:italic r:id="rId30"/>
      <p:boldItalic r:id="rId31"/>
    </p:embeddedFont>
    <p:embeddedFont>
      <p:font typeface="黑体" pitchFamily="49" charset="-122"/>
      <p:regular r:id="rId32"/>
    </p:embeddedFont>
    <p:embeddedFont>
      <p:font typeface="幼圆" pitchFamily="49" charset="-122"/>
      <p:regular r:id="rId33"/>
    </p:embeddedFont>
    <p:embeddedFont>
      <p:font typeface="Cambria Math" pitchFamily="18" charset="0"/>
      <p:regular r:id="rId3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FF"/>
    <a:srgbClr val="009900"/>
    <a:srgbClr val="FF00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308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21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070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55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320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90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323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8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49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58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17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068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252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62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50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89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662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14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716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1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156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61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8966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12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19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41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066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091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0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183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94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630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356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610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213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40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0638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5701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2784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4397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15017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852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433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5894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8962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646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2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72595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608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80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944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35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2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479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86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580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05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08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40768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999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90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048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294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83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256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26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604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62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611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85675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024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09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91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97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4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453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606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9" Type="http://schemas.openxmlformats.org/officeDocument/2006/relationships/slideLayout" Target="../slideLayouts/slideLayout85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34" Type="http://schemas.openxmlformats.org/officeDocument/2006/relationships/slideLayout" Target="../slideLayouts/slideLayout8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33" Type="http://schemas.openxmlformats.org/officeDocument/2006/relationships/slideLayout" Target="../slideLayouts/slideLayout79.xml"/><Relationship Id="rId38" Type="http://schemas.openxmlformats.org/officeDocument/2006/relationships/slideLayout" Target="../slideLayouts/slideLayout84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slideLayout" Target="../slideLayouts/slideLayout75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32" Type="http://schemas.openxmlformats.org/officeDocument/2006/relationships/slideLayout" Target="../slideLayouts/slideLayout78.xml"/><Relationship Id="rId37" Type="http://schemas.openxmlformats.org/officeDocument/2006/relationships/slideLayout" Target="../slideLayouts/slideLayout83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36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31" Type="http://schemas.openxmlformats.org/officeDocument/2006/relationships/slideLayout" Target="../slideLayouts/slideLayout7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slideLayout" Target="../slideLayouts/slideLayout76.xml"/><Relationship Id="rId35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数的运算（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37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656" r:id="rId40"/>
    <p:sldLayoutId id="2147483657" r:id="rId41"/>
    <p:sldLayoutId id="2147483658" r:id="rId42"/>
    <p:sldLayoutId id="2147483659" r:id="rId43"/>
    <p:sldLayoutId id="2147483660" r:id="rId44"/>
    <p:sldLayoutId id="2147483661" r:id="rId45"/>
    <p:sldLayoutId id="2147483662" r:id="rId4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970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  <p:sldLayoutId id="2147483757" r:id="rId30"/>
    <p:sldLayoutId id="2147483758" r:id="rId31"/>
    <p:sldLayoutId id="2147483759" r:id="rId32"/>
    <p:sldLayoutId id="2147483760" r:id="rId33"/>
    <p:sldLayoutId id="2147483761" r:id="rId34"/>
    <p:sldLayoutId id="2147483762" r:id="rId35"/>
    <p:sldLayoutId id="2147483763" r:id="rId36"/>
    <p:sldLayoutId id="2147483764" r:id="rId37"/>
    <p:sldLayoutId id="2147483765" r:id="rId38"/>
    <p:sldLayoutId id="2147483766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22.xml"/><Relationship Id="rId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15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15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1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35525" y="1435155"/>
            <a:ext cx="566244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数的运算（</a:t>
            </a:r>
            <a:r>
              <a:rPr lang="en-US" altLang="zh-CN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683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>
            <a:extLst>
              <a:ext uri="{FF2B5EF4-FFF2-40B4-BE49-F238E27FC236}">
                <a16:creationId xmlns:a16="http://schemas.microsoft.com/office/drawing/2014/main" xmlns="" id="{2F667A9F-A17A-4FFA-A936-135CD6A70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464" y="267494"/>
            <a:ext cx="6166752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小强和爸爸、妈妈一起去度假。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B81D563-23A6-4999-9594-279D57C10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968" y="843558"/>
            <a:ext cx="3862496" cy="2428565"/>
          </a:xfrm>
          <a:prstGeom prst="rect">
            <a:avLst/>
          </a:prstGeom>
        </p:spPr>
      </p:pic>
      <p:sp>
        <p:nvSpPr>
          <p:cNvPr id="4" name="TextBox 12">
            <a:extLst>
              <a:ext uri="{FF2B5EF4-FFF2-40B4-BE49-F238E27FC236}">
                <a16:creationId xmlns:a16="http://schemas.microsoft.com/office/drawing/2014/main" xmlns="" id="{694895F9-E651-41BA-92D7-AAD292556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915566"/>
            <a:ext cx="424847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）全家在旅店预交了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天的住宿费和餐费，一共是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720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元。他们打算住一周，需再交多少元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xmlns="" id="{57F9DB1D-CB8C-49B7-93D5-4D8EE0097A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2859782"/>
            <a:ext cx="3847174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720÷3×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7-3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=960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xmlns="" id="{28171A5F-46E2-49BA-9F21-7B26CF6EE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3350" y="3435846"/>
            <a:ext cx="331664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答：需再交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960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9" name="图片 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7944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95536" y="342404"/>
            <a:ext cx="82809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种上衣原价为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120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元，现在按七折销售，便宜了多少钱？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499992" y="1347614"/>
            <a:ext cx="3563848" cy="2928958"/>
            <a:chOff x="3428992" y="2857496"/>
            <a:chExt cx="3977878" cy="2928958"/>
          </a:xfrm>
        </p:grpSpPr>
        <p:pic>
          <p:nvPicPr>
            <p:cNvPr id="22" name="Picture 4" descr="C:\Users\Administrator\Desktop\图片1_副本_副本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4556"/>
            <a:stretch>
              <a:fillRect/>
            </a:stretch>
          </p:blipFill>
          <p:spPr bwMode="auto">
            <a:xfrm>
              <a:off x="3428992" y="2857496"/>
              <a:ext cx="3977878" cy="2928958"/>
            </a:xfrm>
            <a:prstGeom prst="rect">
              <a:avLst/>
            </a:prstGeom>
            <a:noFill/>
          </p:spPr>
        </p:pic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>
              <a:off x="4348164" y="3286124"/>
              <a:ext cx="3058706" cy="156966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120×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1-70%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endPara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 120×30%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 36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（元）</a:t>
              </a:r>
            </a:p>
          </p:txBody>
        </p:sp>
        <p:sp>
          <p:nvSpPr>
            <p:cNvPr id="30" name="Text Box 34"/>
            <p:cNvSpPr txBox="1">
              <a:spLocks noChangeArrowheads="1"/>
            </p:cNvSpPr>
            <p:nvPr/>
          </p:nvSpPr>
          <p:spPr bwMode="auto">
            <a:xfrm>
              <a:off x="4071980" y="4801712"/>
              <a:ext cx="2974501" cy="461665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答：便宜了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36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元。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03648" y="1779662"/>
            <a:ext cx="2228413" cy="2228413"/>
            <a:chOff x="1482043" y="2056724"/>
            <a:chExt cx="2228413" cy="2228413"/>
          </a:xfrm>
        </p:grpSpPr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1763688" y="2442250"/>
              <a:ext cx="1845940" cy="1569660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按七折销售就是按现价是原价的</a:t>
              </a:r>
              <a:r>
                <a:rPr lang="en-US" altLang="zh-CN" sz="2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70%</a:t>
              </a:r>
              <a:r>
                <a:rPr lang="zh-CN" altLang="en-US" sz="2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销售。</a:t>
              </a:r>
            </a:p>
          </p:txBody>
        </p:sp>
        <p:sp>
          <p:nvSpPr>
            <p:cNvPr id="16" name="MH_PageTitle"/>
            <p:cNvSpPr/>
            <p:nvPr/>
          </p:nvSpPr>
          <p:spPr>
            <a:xfrm>
              <a:off x="1482043" y="2056724"/>
              <a:ext cx="2228413" cy="2228413"/>
            </a:xfrm>
            <a:prstGeom prst="ellipse">
              <a:avLst/>
            </a:prstGeom>
            <a:noFill/>
            <a:ln w="15875">
              <a:solidFill>
                <a:srgbClr val="C0C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864000" anchor="ctr">
              <a:normAutofit/>
            </a:bodyPr>
            <a:lstStyle/>
            <a:p>
              <a:pPr algn="ctr">
                <a:defRPr/>
              </a:pPr>
              <a:endParaRPr lang="zh-CN" altLang="en-US" sz="4000" b="1" dirty="0">
                <a:solidFill>
                  <a:srgbClr val="333333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222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678CB20-7FE1-4DCA-8855-1CF6C59FA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2685" y="870923"/>
            <a:ext cx="3249795" cy="1700827"/>
          </a:xfrm>
          <a:prstGeom prst="rect">
            <a:avLst/>
          </a:prstGeom>
        </p:spPr>
      </p:pic>
      <p:sp>
        <p:nvSpPr>
          <p:cNvPr id="9" name="TextBox 12">
            <a:extLst>
              <a:ext uri="{FF2B5EF4-FFF2-40B4-BE49-F238E27FC236}">
                <a16:creationId xmlns:a16="http://schemas.microsoft.com/office/drawing/2014/main" xmlns="" id="{5C798010-F931-4B3C-8039-6AD9DB5BE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7" y="339502"/>
            <a:ext cx="6919531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平均每棵向日葵可收获葵花子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克。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xmlns="" id="{9C5B060E-007A-43B5-ABD4-399BD755E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1026248"/>
            <a:ext cx="594346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）一共可收获多少千克葵花子？</a:t>
            </a:r>
          </a:p>
        </p:txBody>
      </p:sp>
      <p:sp>
        <p:nvSpPr>
          <p:cNvPr id="17" name="TextBox 12">
            <a:extLst>
              <a:ext uri="{FF2B5EF4-FFF2-40B4-BE49-F238E27FC236}">
                <a16:creationId xmlns:a16="http://schemas.microsoft.com/office/drawing/2014/main" xmlns="" id="{9BBFD3C2-61D6-4F3D-91DE-83C3B14F1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2859782"/>
            <a:ext cx="5439404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165+150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×400=126000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=126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xmlns="" id="{21A1DAD2-4C2C-4436-8918-8C9B23A68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3651870"/>
            <a:ext cx="536179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答：一共可收获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126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千克葵花子。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538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678CB20-7FE1-4DCA-8855-1CF6C59FA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2685" y="870923"/>
            <a:ext cx="3249795" cy="1700827"/>
          </a:xfrm>
          <a:prstGeom prst="rect">
            <a:avLst/>
          </a:prstGeom>
        </p:spPr>
      </p:pic>
      <p:sp>
        <p:nvSpPr>
          <p:cNvPr id="3" name="TextBox 12">
            <a:extLst>
              <a:ext uri="{FF2B5EF4-FFF2-40B4-BE49-F238E27FC236}">
                <a16:creationId xmlns:a16="http://schemas.microsoft.com/office/drawing/2014/main" xmlns="" id="{5C798010-F931-4B3C-8039-6AD9DB5BE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7" y="339502"/>
            <a:ext cx="6919531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平均每棵向日葵可收获葵花子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克。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xmlns="" id="{0235B149-23B6-44EA-9180-F17D4DF5F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1009904"/>
            <a:ext cx="7599706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）如果葵花子的出油率为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15%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那么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这些葵花子可出油多少千克？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xmlns="" id="{D4341279-68D8-4212-A88C-4CB226617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7633" y="2931790"/>
            <a:ext cx="372653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126×15%=18.9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（千克）</a:t>
            </a:r>
          </a:p>
        </p:txBody>
      </p:sp>
      <p:sp>
        <p:nvSpPr>
          <p:cNvPr id="6" name="TextBox 12">
            <a:extLst>
              <a:ext uri="{FF2B5EF4-FFF2-40B4-BE49-F238E27FC236}">
                <a16:creationId xmlns:a16="http://schemas.microsoft.com/office/drawing/2014/main" xmlns="" id="{7BB6048D-F805-4455-A7D2-23B88746E6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0" y="3651870"/>
            <a:ext cx="496703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答：这些葵花子可出油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18.9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" name="图片 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9275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74C6FFB5-5023-4E5A-928D-4FE6D4312E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676" y="346691"/>
            <a:ext cx="8362154" cy="712891"/>
          </a:xfrm>
          <a:prstGeom prst="rect">
            <a:avLst/>
          </a:prstGeom>
          <a:noFill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有一个公园原来的门票是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元，国庆期间打八折，每张门票能节省多少元？相当于降价了百分之几？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xmlns="" id="{D7C69B4D-2A9A-45FC-BB9E-39C433389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792" y="1922050"/>
            <a:ext cx="3775393" cy="12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80×(1-80%)=16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降价了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1-80%=20%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xmlns="" id="{12B4709C-A2D0-4957-9A9D-49BF9C156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682" y="3507854"/>
            <a:ext cx="39585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答：节省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元，降价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20%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426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99C06426-03FC-40B1-86C4-BED75E163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763" y="338147"/>
            <a:ext cx="8332067" cy="1009467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建筑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工人配制一种混凝土，水泥、沙子和石子的比是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2:3:5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，已知用了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千克石子，需要水泥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沙子各多少千克？</a:t>
            </a:r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xmlns="" id="{951E12A6-9772-43FB-8907-8C5920141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113" y="2067694"/>
            <a:ext cx="4883068" cy="12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水泥：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1500÷5×2=600(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沙子：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1500÷5×3=900(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xmlns="" id="{8D3FE171-8027-4454-9402-FE319B7EF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3560698"/>
            <a:ext cx="66247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答：水泥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千克，沙子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900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千克。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486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391184"/>
            <a:ext cx="2584385" cy="1756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文本框 8203"/>
          <p:cNvSpPr txBox="1">
            <a:spLocks noChangeArrowheads="1"/>
          </p:cNvSpPr>
          <p:nvPr/>
        </p:nvSpPr>
        <p:spPr bwMode="auto">
          <a:xfrm>
            <a:off x="179512" y="339502"/>
            <a:ext cx="892899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学生夏令营组织远足，原计划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小时走完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11.25km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实际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小时就走完了原定路程。实际比原计划每小时多走多少千米？</a:t>
            </a:r>
          </a:p>
        </p:txBody>
      </p:sp>
      <p:sp>
        <p:nvSpPr>
          <p:cNvPr id="26" name="文本框 8203"/>
          <p:cNvSpPr txBox="1">
            <a:spLocks noChangeArrowheads="1"/>
          </p:cNvSpPr>
          <p:nvPr/>
        </p:nvSpPr>
        <p:spPr bwMode="auto">
          <a:xfrm>
            <a:off x="1281376" y="2950428"/>
            <a:ext cx="6124575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200"/>
              </a:spcBef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11.25÷2.5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11.25÷3=0.75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8203"/>
          <p:cNvSpPr txBox="1">
            <a:spLocks noChangeArrowheads="1"/>
          </p:cNvSpPr>
          <p:nvPr/>
        </p:nvSpPr>
        <p:spPr bwMode="auto">
          <a:xfrm>
            <a:off x="1265347" y="3723878"/>
            <a:ext cx="5538901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200"/>
              </a:spcBef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答：实际比原计划每小时多走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0.75km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" name="组合 4"/>
          <p:cNvGrpSpPr>
            <a:grpSpLocks/>
          </p:cNvGrpSpPr>
          <p:nvPr/>
        </p:nvGrpSpPr>
        <p:grpSpPr bwMode="auto">
          <a:xfrm>
            <a:off x="1754537" y="2292613"/>
            <a:ext cx="2097383" cy="783193"/>
            <a:chOff x="2522059" y="849670"/>
            <a:chExt cx="2885505" cy="851306"/>
          </a:xfrm>
          <a:noFill/>
        </p:grpSpPr>
        <p:sp>
          <p:nvSpPr>
            <p:cNvPr id="30" name="云形标注 82"/>
            <p:cNvSpPr>
              <a:spLocks noChangeArrowheads="1"/>
            </p:cNvSpPr>
            <p:nvPr/>
          </p:nvSpPr>
          <p:spPr bwMode="auto">
            <a:xfrm>
              <a:off x="2538750" y="918272"/>
              <a:ext cx="2076287" cy="704434"/>
            </a:xfrm>
            <a:prstGeom prst="wedgeRoundRectCallout">
              <a:avLst/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1" name="矩形 4"/>
            <p:cNvSpPr>
              <a:spLocks noChangeArrowheads="1"/>
            </p:cNvSpPr>
            <p:nvPr/>
          </p:nvSpPr>
          <p:spPr bwMode="auto">
            <a:xfrm>
              <a:off x="2522059" y="849670"/>
              <a:ext cx="2885505" cy="851306"/>
            </a:xfrm>
            <a:prstGeom prst="wedgeRoundRectCallout">
              <a:avLst>
                <a:gd name="adj1" fmla="val -58894"/>
                <a:gd name="adj2" fmla="val 5211"/>
                <a:gd name="adj3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实际</a:t>
              </a:r>
              <a:r>
                <a:rPr lang="zh-CN" altLang="en-US" sz="2000" b="1" dirty="0" smtClean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每小时</a:t>
              </a:r>
              <a:endParaRPr lang="en-US" altLang="zh-CN" sz="20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走的路程。</a:t>
              </a:r>
              <a:endPara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494223" y="2285459"/>
            <a:ext cx="1733961" cy="646331"/>
            <a:chOff x="3812440" y="2217334"/>
            <a:chExt cx="1733961" cy="646331"/>
          </a:xfrm>
          <a:noFill/>
        </p:grpSpPr>
        <p:sp>
          <p:nvSpPr>
            <p:cNvPr id="3" name="圆角矩形标注 2"/>
            <p:cNvSpPr/>
            <p:nvPr/>
          </p:nvSpPr>
          <p:spPr>
            <a:xfrm>
              <a:off x="3818209" y="2284163"/>
              <a:ext cx="1567864" cy="579502"/>
            </a:xfrm>
            <a:prstGeom prst="wedgeRoundRectCallout">
              <a:avLst>
                <a:gd name="adj1" fmla="val -25484"/>
                <a:gd name="adj2" fmla="val 69444"/>
                <a:gd name="adj3" fmla="val 1666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" name="矩形 4"/>
            <p:cNvSpPr>
              <a:spLocks noChangeArrowheads="1"/>
            </p:cNvSpPr>
            <p:nvPr/>
          </p:nvSpPr>
          <p:spPr bwMode="auto">
            <a:xfrm>
              <a:off x="3812440" y="2217334"/>
              <a:ext cx="1733961" cy="6463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原计划每小时走的</a:t>
              </a:r>
              <a:r>
                <a:rPr lang="zh-CN" altLang="en-US" sz="1800" b="1" dirty="0" smtClean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路程。</a:t>
              </a:r>
              <a:endParaRPr lang="zh-CN" altLang="en-US" sz="1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722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8203"/>
          <p:cNvSpPr txBox="1">
            <a:spLocks noChangeArrowheads="1"/>
          </p:cNvSpPr>
          <p:nvPr/>
        </p:nvSpPr>
        <p:spPr bwMode="auto">
          <a:xfrm>
            <a:off x="323528" y="293623"/>
            <a:ext cx="8496944" cy="15696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六年级有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个班，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班的人数依次为：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，学校小礼堂有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个座位，如果召开六年级毕业典礼，需要加椅子吗？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8203"/>
          <p:cNvSpPr txBox="1">
            <a:spLocks noChangeArrowheads="1"/>
          </p:cNvSpPr>
          <p:nvPr/>
        </p:nvSpPr>
        <p:spPr bwMode="auto">
          <a:xfrm>
            <a:off x="971600" y="2931790"/>
            <a:ext cx="6984776" cy="13111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因为把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计算时，都把原数看小了，所以这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个数的和的准确值要比近似值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大，说明开会的人数比椅子数多。因此需要加椅子。</a:t>
            </a:r>
          </a:p>
        </p:txBody>
      </p:sp>
      <p:sp>
        <p:nvSpPr>
          <p:cNvPr id="14" name="文本框 8203"/>
          <p:cNvSpPr txBox="1">
            <a:spLocks noChangeArrowheads="1"/>
          </p:cNvSpPr>
          <p:nvPr/>
        </p:nvSpPr>
        <p:spPr bwMode="auto">
          <a:xfrm>
            <a:off x="1499328" y="2139702"/>
            <a:ext cx="6673072" cy="50840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43+40+41+44+42≈40×5=200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（人）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211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B7BFF4-E1F7-4652-888D-B1EFD2CC6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004955"/>
            <a:ext cx="6120680" cy="2358883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AB17C5-532D-4485-A1D2-E7AB6B51D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330791"/>
            <a:ext cx="60486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）打折后每种玩具卖多少元？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xmlns="" id="{B67F135F-9DAD-47A9-BFEF-54304FABC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3514996"/>
            <a:ext cx="417748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175×85%=148.75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sp>
        <p:nvSpPr>
          <p:cNvPr id="24" name="TextBox 12">
            <a:extLst>
              <a:ext uri="{FF2B5EF4-FFF2-40B4-BE49-F238E27FC236}">
                <a16:creationId xmlns:a16="http://schemas.microsoft.com/office/drawing/2014/main" xmlns="" id="{8D1B8DD0-7107-419E-8ACC-27363FFEFE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4953" y="3476379"/>
            <a:ext cx="417748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49.8×85%=42.33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xmlns="" id="{F9FD5906-876F-4930-B2BF-285C5D3F2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859" y="3980435"/>
            <a:ext cx="417748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67×85%=56.95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sp>
        <p:nvSpPr>
          <p:cNvPr id="26" name="TextBox 12">
            <a:extLst>
              <a:ext uri="{FF2B5EF4-FFF2-40B4-BE49-F238E27FC236}">
                <a16:creationId xmlns:a16="http://schemas.microsoft.com/office/drawing/2014/main" xmlns="" id="{B8F589F6-340A-4379-B81C-9A206A2BE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4953" y="3980435"/>
            <a:ext cx="417748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58.6×85%=49.81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</p:spTree>
    <p:extLst>
      <p:ext uri="{BB962C8B-B14F-4D97-AF65-F5344CB8AC3E}">
        <p14:creationId xmlns:p14="http://schemas.microsoft.com/office/powerpoint/2010/main" val="275204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B7BFF4-E1F7-4652-888D-B1EFD2CC6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004955"/>
            <a:ext cx="6120680" cy="2358883"/>
          </a:xfrm>
          <a:prstGeom prst="rect">
            <a:avLst/>
          </a:prstGeom>
        </p:spPr>
      </p:pic>
      <p:sp>
        <p:nvSpPr>
          <p:cNvPr id="3" name="TextBox 12">
            <a:extLst>
              <a:ext uri="{FF2B5EF4-FFF2-40B4-BE49-F238E27FC236}">
                <a16:creationId xmlns:a16="http://schemas.microsoft.com/office/drawing/2014/main" xmlns="" id="{85F85805-F37F-460D-BCAA-9A8D7E3FD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339502"/>
            <a:ext cx="7704856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）王东买一辆玩具车，能节省多少元？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xmlns="" id="{DCD80D51-5680-4AA8-B973-3EF3E8042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3978" y="3723878"/>
            <a:ext cx="5646374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175×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1-85%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=26.25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</p:spTree>
    <p:extLst>
      <p:ext uri="{BB962C8B-B14F-4D97-AF65-F5344CB8AC3E}">
        <p14:creationId xmlns:p14="http://schemas.microsoft.com/office/powerpoint/2010/main" val="348791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5">
            <a:extLst>
              <a:ext uri="{FF2B5EF4-FFF2-40B4-BE49-F238E27FC236}">
                <a16:creationId xmlns:a16="http://schemas.microsoft.com/office/drawing/2014/main" xmlns="" id="{4C8A6DEB-CAC1-4863-A5A9-7870E24EA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482" y="849799"/>
            <a:ext cx="833400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）学校图书馆计划买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本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科技天地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50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本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数学家的故事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。按原价估算一下，买这些书，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1000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元够吗？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2882BC-8815-4DBD-B733-5423461D7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022" y="1923678"/>
            <a:ext cx="2838450" cy="1584691"/>
          </a:xfrm>
          <a:prstGeom prst="rect">
            <a:avLst/>
          </a:prstGeom>
        </p:spPr>
      </p:pic>
      <p:sp>
        <p:nvSpPr>
          <p:cNvPr id="33" name="TextBox 15">
            <a:extLst>
              <a:ext uri="{FF2B5EF4-FFF2-40B4-BE49-F238E27FC236}">
                <a16:creationId xmlns:a16="http://schemas.microsoft.com/office/drawing/2014/main" xmlns="" id="{5D379C2E-E8D2-4B46-A110-EC0A108D8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0373" y="2414148"/>
            <a:ext cx="6057055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60×10+50×8=1000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（元）</a:t>
            </a:r>
          </a:p>
        </p:txBody>
      </p:sp>
      <p:sp>
        <p:nvSpPr>
          <p:cNvPr id="34" name="TextBox 15">
            <a:extLst>
              <a:ext uri="{FF2B5EF4-FFF2-40B4-BE49-F238E27FC236}">
                <a16:creationId xmlns:a16="http://schemas.microsoft.com/office/drawing/2014/main" xmlns="" id="{E03F3DAE-5838-4BB7-A054-1058666AA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3022723"/>
            <a:ext cx="6057055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10&lt;11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，所以原价钱数大于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1000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xmlns="" id="{F309CB7D-2A28-4394-8342-78B42E96C1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0373" y="3651870"/>
            <a:ext cx="6057055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答：买这些书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1000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元不够。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365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B756B7F-64C4-47DC-A2DE-7D1E4E34B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819" y="1365327"/>
            <a:ext cx="2963653" cy="1782487"/>
          </a:xfrm>
          <a:prstGeom prst="rect">
            <a:avLst/>
          </a:prstGeom>
        </p:spPr>
      </p:pic>
      <p:sp>
        <p:nvSpPr>
          <p:cNvPr id="21" name="TextBox 12">
            <a:extLst>
              <a:ext uri="{FF2B5EF4-FFF2-40B4-BE49-F238E27FC236}">
                <a16:creationId xmlns:a16="http://schemas.microsoft.com/office/drawing/2014/main" xmlns="" id="{29E735E4-C089-423F-AF68-03D376F16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240" y="339502"/>
            <a:ext cx="841722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王阿姨开了一个小食品店，有一次她把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13.5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千克什锦糖分装成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千克的小袋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xmlns="" id="{7FB6CC44-77CE-4893-A79F-5BB011BEF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006" y="3202979"/>
            <a:ext cx="684137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正当王阿姨去储藏室取糖时，张叔叔把所有装糖的袋子一起放在了货架上，不够的这一袋该怎么找出来？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xmlns="" id="{5201B5CE-3B3F-4F1B-B398-E7D6632B4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4184" y="2355726"/>
            <a:ext cx="414392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13.5÷0.5=27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（袋）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95936" y="1275606"/>
            <a:ext cx="2376264" cy="925671"/>
            <a:chOff x="3419872" y="1447010"/>
            <a:chExt cx="2376264" cy="925671"/>
          </a:xfrm>
          <a:solidFill>
            <a:schemeClr val="bg1"/>
          </a:solidFill>
        </p:grpSpPr>
        <p:sp>
          <p:nvSpPr>
            <p:cNvPr id="5" name="思想气泡: 云 4">
              <a:extLst>
                <a:ext uri="{FF2B5EF4-FFF2-40B4-BE49-F238E27FC236}">
                  <a16:creationId xmlns:a16="http://schemas.microsoft.com/office/drawing/2014/main" xmlns="" id="{647BEA61-775D-4EFD-AA4E-8B780814E513}"/>
                </a:ext>
              </a:extLst>
            </p:cNvPr>
            <p:cNvSpPr/>
            <p:nvPr/>
          </p:nvSpPr>
          <p:spPr>
            <a:xfrm>
              <a:off x="3419872" y="1447010"/>
              <a:ext cx="2127530" cy="925671"/>
            </a:xfrm>
            <a:prstGeom prst="cloudCallout">
              <a:avLst>
                <a:gd name="adj1" fmla="val 68354"/>
                <a:gd name="adj2" fmla="val 4697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563888" y="1563638"/>
              <a:ext cx="22322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最后这一袋不够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0.5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千克啦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！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006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B756B7F-64C4-47DC-A2DE-7D1E4E34B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819" y="1275606"/>
            <a:ext cx="2963653" cy="1782487"/>
          </a:xfrm>
          <a:prstGeom prst="rect">
            <a:avLst/>
          </a:prstGeom>
        </p:spPr>
      </p:pic>
      <p:sp>
        <p:nvSpPr>
          <p:cNvPr id="3" name="TextBox 12">
            <a:extLst>
              <a:ext uri="{FF2B5EF4-FFF2-40B4-BE49-F238E27FC236}">
                <a16:creationId xmlns:a16="http://schemas.microsoft.com/office/drawing/2014/main" xmlns="" id="{29E735E4-C089-423F-AF68-03D376F16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240" y="339502"/>
            <a:ext cx="841722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王阿姨开了一个小食品店，有一次她把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13.5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千克什锦糖分装成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千克的小袋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995936" y="1275606"/>
            <a:ext cx="2376264" cy="925671"/>
            <a:chOff x="3419872" y="1447010"/>
            <a:chExt cx="2376264" cy="925671"/>
          </a:xfrm>
          <a:solidFill>
            <a:schemeClr val="bg1"/>
          </a:solidFill>
        </p:grpSpPr>
        <p:sp>
          <p:nvSpPr>
            <p:cNvPr id="5" name="思想气泡: 云 4">
              <a:extLst>
                <a:ext uri="{FF2B5EF4-FFF2-40B4-BE49-F238E27FC236}">
                  <a16:creationId xmlns:a16="http://schemas.microsoft.com/office/drawing/2014/main" xmlns="" id="{647BEA61-775D-4EFD-AA4E-8B780814E513}"/>
                </a:ext>
              </a:extLst>
            </p:cNvPr>
            <p:cNvSpPr/>
            <p:nvPr/>
          </p:nvSpPr>
          <p:spPr>
            <a:xfrm>
              <a:off x="3419872" y="1447010"/>
              <a:ext cx="2127530" cy="925671"/>
            </a:xfrm>
            <a:prstGeom prst="cloudCallout">
              <a:avLst>
                <a:gd name="adj1" fmla="val 68354"/>
                <a:gd name="adj2" fmla="val 4697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63888" y="1563638"/>
              <a:ext cx="22322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最后这一袋不够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0.5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千克啦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！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TextBox 12">
            <a:extLst>
              <a:ext uri="{FF2B5EF4-FFF2-40B4-BE49-F238E27FC236}">
                <a16:creationId xmlns:a16="http://schemas.microsoft.com/office/drawing/2014/main" xmlns="" id="{E6F2AFFF-3CC7-4AB8-B8DD-61350962F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3090322"/>
            <a:ext cx="7992888" cy="156966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袋平均分成三份，每份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袋。天平左右两边各放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袋，如果平衡，次品在第三个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袋中；如果不平衡，次品在轻的那个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袋中。再把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袋平均分成三份，找出次品所在的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袋。最后在天平上各放一袋就可以找出次品了。</a:t>
            </a:r>
          </a:p>
        </p:txBody>
      </p:sp>
    </p:spTree>
    <p:extLst>
      <p:ext uri="{BB962C8B-B14F-4D97-AF65-F5344CB8AC3E}">
        <p14:creationId xmlns:p14="http://schemas.microsoft.com/office/powerpoint/2010/main" val="4106925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915816" y="1673245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67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167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724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5">
            <a:extLst>
              <a:ext uri="{FF2B5EF4-FFF2-40B4-BE49-F238E27FC236}">
                <a16:creationId xmlns:a16="http://schemas.microsoft.com/office/drawing/2014/main" xmlns="" id="{5E262BD5-A1D5-4AF7-9DD1-4FF8CE9E9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604" y="2067694"/>
            <a:ext cx="4870532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60×11+50×8=1060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（元）</a:t>
            </a: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xmlns="" id="{E9397CFB-0132-4369-9DC1-DD62533D9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2839282"/>
            <a:ext cx="4870532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1060×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1-80%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=212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（元）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xmlns="" id="{599E6688-4F0E-463A-8ECA-E2D36E001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3569612"/>
            <a:ext cx="3813946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答：打折后少花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212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元。</a:t>
            </a:r>
          </a:p>
        </p:txBody>
      </p:sp>
      <p:sp>
        <p:nvSpPr>
          <p:cNvPr id="9" name="矩形 8"/>
          <p:cNvSpPr/>
          <p:nvPr/>
        </p:nvSpPr>
        <p:spPr>
          <a:xfrm>
            <a:off x="251520" y="33950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学校图书馆计划买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本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科技天地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50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本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数学家的故事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算一算：打折后买这些书要少花多少元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12882BC-8815-4DBD-B733-5423461D7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022" y="1347614"/>
            <a:ext cx="2838450" cy="158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96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0" y="33950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学校图书馆计划买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本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科技天地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50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本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数学家的故事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。如果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把打折省下的钱再买书，你有什么好的建议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12882BC-8815-4DBD-B733-5423461D7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022" y="1347614"/>
            <a:ext cx="2838450" cy="1584691"/>
          </a:xfrm>
          <a:prstGeom prst="rect">
            <a:avLst/>
          </a:prstGeom>
        </p:spPr>
      </p:pic>
      <p:sp>
        <p:nvSpPr>
          <p:cNvPr id="5" name="TextBox 15">
            <a:extLst>
              <a:ext uri="{FF2B5EF4-FFF2-40B4-BE49-F238E27FC236}">
                <a16:creationId xmlns:a16="http://schemas.microsoft.com/office/drawing/2014/main" xmlns="" id="{5FF03223-182E-476D-B2D2-2B86D09BB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2499742"/>
            <a:ext cx="3783532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212÷12.8≈16(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本）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xmlns="" id="{D3BFD1BD-F687-4A17-A822-A22CF9A35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3363838"/>
            <a:ext cx="4824536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答：还可以买经典童话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16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本。</a:t>
            </a:r>
          </a:p>
        </p:txBody>
      </p:sp>
    </p:spTree>
    <p:extLst>
      <p:ext uri="{BB962C8B-B14F-4D97-AF65-F5344CB8AC3E}">
        <p14:creationId xmlns:p14="http://schemas.microsoft.com/office/powerpoint/2010/main" val="581243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3463689" y="483518"/>
            <a:ext cx="3556583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估算的策略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67544" y="1188430"/>
            <a:ext cx="8136904" cy="707886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取近似值法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：即先对算式中的数取近似值，最好是取整十整百的数，然后再进行计算，尤其适用于多位数的乘法。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467544" y="1999176"/>
            <a:ext cx="8136904" cy="40011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转换法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：即在估算时把一种问题转换为另一种问题来思考。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35AF2415-408A-4CC6-91EF-F5FABF92D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502146"/>
            <a:ext cx="8136903" cy="707886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补偿法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：即在进行取近似值或转换时，进行了一些调整，以补偿前面运算中的偏差，使估算比较准确。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58B17E7-FF79-4587-A863-9D366472E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3356287"/>
            <a:ext cx="8339558" cy="1015663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平均估算法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：即先在这组数中选择一个合理的平均值，然后再用这组数的个数乘以这个平均值，得到估算结果。平均估算法适用于包含许多加数的加法运算，其中，这些加数的大小又都比较接近。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75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BFE050C-4924-47F9-A320-DDAC904D4C0B}"/>
              </a:ext>
            </a:extLst>
          </p:cNvPr>
          <p:cNvGrpSpPr/>
          <p:nvPr/>
        </p:nvGrpSpPr>
        <p:grpSpPr>
          <a:xfrm>
            <a:off x="5136204" y="943138"/>
            <a:ext cx="3540252" cy="2132668"/>
            <a:chOff x="4932040" y="829002"/>
            <a:chExt cx="2736100" cy="1975173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2A93C883-8B9D-4AE3-ACC9-569B20C89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32040" y="829002"/>
              <a:ext cx="2736100" cy="1975173"/>
            </a:xfrm>
            <a:prstGeom prst="rect">
              <a:avLst/>
            </a:prstGeom>
          </p:spPr>
        </p:pic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5D51C53B-BCA9-4624-80CE-E96381F247BF}"/>
                </a:ext>
              </a:extLst>
            </p:cNvPr>
            <p:cNvSpPr txBox="1"/>
            <p:nvPr/>
          </p:nvSpPr>
          <p:spPr>
            <a:xfrm>
              <a:off x="5004048" y="987574"/>
              <a:ext cx="369332" cy="720080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square" rtlCol="0">
              <a:spAutoFit/>
            </a:bodyPr>
            <a:lstStyle/>
            <a:p>
              <a:r>
                <a:rPr lang="zh-CN" altLang="en-US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买五送一</a:t>
              </a:r>
            </a:p>
          </p:txBody>
        </p:sp>
      </p:grpSp>
      <p:sp>
        <p:nvSpPr>
          <p:cNvPr id="16" name="TextBox 12">
            <a:extLst>
              <a:ext uri="{FF2B5EF4-FFF2-40B4-BE49-F238E27FC236}">
                <a16:creationId xmlns:a16="http://schemas.microsoft.com/office/drawing/2014/main" xmlns="" id="{099B8086-2CFF-4F63-8215-F7036E978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849694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每瓶饮料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元，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人每人一瓶饮料，至少要花多少元？</a:t>
            </a:r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xmlns="" id="{348D75E8-4A4F-44EB-B93A-73D2412BB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8459" y="1571736"/>
            <a:ext cx="841173" cy="1288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对话气泡: 圆角矩形 20">
                <a:extLst>
                  <a:ext uri="{FF2B5EF4-FFF2-40B4-BE49-F238E27FC236}">
                    <a16:creationId xmlns:a16="http://schemas.microsoft.com/office/drawing/2014/main" xmlns="" id="{92768048-0374-48A3-9165-0C5DB7BB2C6A}"/>
                  </a:ext>
                </a:extLst>
              </p:cNvPr>
              <p:cNvSpPr/>
              <p:nvPr/>
            </p:nvSpPr>
            <p:spPr>
              <a:xfrm>
                <a:off x="1487720" y="1491630"/>
                <a:ext cx="3492000" cy="720000"/>
              </a:xfrm>
              <a:prstGeom prst="wedgeRoundRectCallout">
                <a:avLst>
                  <a:gd name="adj1" fmla="val -59634"/>
                  <a:gd name="adj2" fmla="val 38410"/>
                  <a:gd name="adj3" fmla="val 16667"/>
                </a:avLst>
              </a:prstGeom>
              <a:noFill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a:rPr lang="zh-CN" alt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买五</m:t>
                    </m:r>
                  </m:oMath>
                </a14:m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送一，可以看成</a:t>
                </a:r>
                <a:r>
                  <a:rPr lang="en-US" altLang="zh-CN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个一组，每组</a:t>
                </a:r>
                <a:r>
                  <a:rPr lang="en-US" altLang="zh-CN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2×5=10</a:t>
                </a:r>
                <a:r>
                  <a:rPr lang="zh-CN" altLang="en-US" sz="2400" b="1" dirty="0" smtClean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元。 </a:t>
                </a:r>
                <a:endParaRPr lang="zh-CN" altLang="en-US" sz="2400" b="1" dirty="0"/>
              </a:p>
            </p:txBody>
          </p:sp>
        </mc:Choice>
        <mc:Fallback>
          <p:sp>
            <p:nvSpPr>
              <p:cNvPr id="21" name="对话气泡: 圆角矩形 20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2768048-0374-48A3-9165-0C5DB7BB2C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720" y="1491630"/>
                <a:ext cx="3492000" cy="720000"/>
              </a:xfrm>
              <a:prstGeom prst="wedgeRoundRectCallout">
                <a:avLst>
                  <a:gd name="adj1" fmla="val -59634"/>
                  <a:gd name="adj2" fmla="val 38410"/>
                  <a:gd name="adj3" fmla="val 16667"/>
                </a:avLst>
              </a:prstGeom>
              <a:blipFill rotWithShape="1">
                <a:blip r:embed="rId4"/>
                <a:stretch>
                  <a:fillRect t="-14754" r="-790" b="-204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12">
            <a:extLst>
              <a:ext uri="{FF2B5EF4-FFF2-40B4-BE49-F238E27FC236}">
                <a16:creationId xmlns:a16="http://schemas.microsoft.com/office/drawing/2014/main" xmlns="" id="{97D18B76-78D1-473D-BF8A-940DE91F3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6" y="2283718"/>
            <a:ext cx="2520280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150÷6=25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（组） 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xmlns="" id="{06B27606-478A-4F84-A18E-2403778C8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6" y="2743153"/>
            <a:ext cx="2520280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25×10=250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12">
            <a:extLst>
              <a:ext uri="{FF2B5EF4-FFF2-40B4-BE49-F238E27FC236}">
                <a16:creationId xmlns:a16="http://schemas.microsoft.com/office/drawing/2014/main" xmlns="" id="{42998194-CBDE-4302-91D1-E111C3AD1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174801"/>
            <a:ext cx="374027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答：最少要花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xmlns="" id="{80C85248-6AF4-4FAF-941C-0AB58AAF4B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233" y="3659422"/>
            <a:ext cx="252028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25×2=50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xmlns="" id="{894A3BC5-6DEA-4927-9F92-7E942989B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052443"/>
            <a:ext cx="374027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答：能省下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334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/>
      <p:bldP spid="24" grpId="0"/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44773" y="1347614"/>
            <a:ext cx="4099235" cy="1005556"/>
            <a:chOff x="400421" y="1500023"/>
            <a:chExt cx="4099235" cy="1005556"/>
          </a:xfrm>
        </p:grpSpPr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xmlns="" id="{8315F83A-07E8-4C32-BCDF-9CA3F50A90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00421" y="1500023"/>
              <a:ext cx="1026816" cy="10055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对话气泡: 圆角矩形 20">
              <a:extLst>
                <a:ext uri="{FF2B5EF4-FFF2-40B4-BE49-F238E27FC236}">
                  <a16:creationId xmlns:a16="http://schemas.microsoft.com/office/drawing/2014/main" xmlns="" id="{92768048-0374-48A3-9165-0C5DB7BB2C6A}"/>
                </a:ext>
              </a:extLst>
            </p:cNvPr>
            <p:cNvSpPr/>
            <p:nvPr/>
          </p:nvSpPr>
          <p:spPr>
            <a:xfrm>
              <a:off x="1475656" y="1563638"/>
              <a:ext cx="3024000" cy="468000"/>
            </a:xfrm>
            <a:prstGeom prst="wedgeRoundRectCallout">
              <a:avLst>
                <a:gd name="adj1" fmla="val -57717"/>
                <a:gd name="adj2" fmla="val 28862"/>
                <a:gd name="adj3" fmla="val 16667"/>
              </a:avLst>
            </a:prstGeom>
            <a:no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b="1" dirty="0">
                  <a:solidFill>
                    <a:schemeClr val="tx1"/>
                  </a:solidFill>
                  <a:ea typeface="楷体" panose="02010609060101010101" pitchFamily="49" charset="-122"/>
                </a:rPr>
                <a:t>也可以列表法算一下。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2400" b="1" dirty="0"/>
            </a:p>
          </p:txBody>
        </p:sp>
      </p:grp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0D5F1FDF-A579-4A5E-9186-BAF1B91916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436318"/>
              </p:ext>
            </p:extLst>
          </p:nvPr>
        </p:nvGraphicFramePr>
        <p:xfrm>
          <a:off x="921139" y="2355726"/>
          <a:ext cx="4044248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1062">
                  <a:extLst>
                    <a:ext uri="{9D8B030D-6E8A-4147-A177-3AD203B41FA5}">
                      <a16:colId xmlns:a16="http://schemas.microsoft.com/office/drawing/2014/main" xmlns="" val="260875188"/>
                    </a:ext>
                  </a:extLst>
                </a:gridCol>
                <a:gridCol w="1011062">
                  <a:extLst>
                    <a:ext uri="{9D8B030D-6E8A-4147-A177-3AD203B41FA5}">
                      <a16:colId xmlns:a16="http://schemas.microsoft.com/office/drawing/2014/main" xmlns="" val="2233319496"/>
                    </a:ext>
                  </a:extLst>
                </a:gridCol>
                <a:gridCol w="1011062">
                  <a:extLst>
                    <a:ext uri="{9D8B030D-6E8A-4147-A177-3AD203B41FA5}">
                      <a16:colId xmlns:a16="http://schemas.microsoft.com/office/drawing/2014/main" xmlns="" val="3263759538"/>
                    </a:ext>
                  </a:extLst>
                </a:gridCol>
                <a:gridCol w="1011062">
                  <a:extLst>
                    <a:ext uri="{9D8B030D-6E8A-4147-A177-3AD203B41FA5}">
                      <a16:colId xmlns:a16="http://schemas.microsoft.com/office/drawing/2014/main" xmlns="" val="4539884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买的瓶数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送的瓶数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合计瓶数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所用的钱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42835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7706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683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6991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450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9915460"/>
                  </a:ext>
                </a:extLst>
              </a:tr>
            </a:tbl>
          </a:graphicData>
        </a:graphic>
      </p:graphicFrame>
      <p:sp>
        <p:nvSpPr>
          <p:cNvPr id="26" name="TextBox 12">
            <a:extLst>
              <a:ext uri="{FF2B5EF4-FFF2-40B4-BE49-F238E27FC236}">
                <a16:creationId xmlns:a16="http://schemas.microsoft.com/office/drawing/2014/main" xmlns="" id="{442DB887-A7EF-414D-8519-289BEC244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7044" y="2674479"/>
            <a:ext cx="396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12">
            <a:extLst>
              <a:ext uri="{FF2B5EF4-FFF2-40B4-BE49-F238E27FC236}">
                <a16:creationId xmlns:a16="http://schemas.microsoft.com/office/drawing/2014/main" xmlns="" id="{C504E438-DCE4-48F3-BA94-949200D11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1271" y="2674479"/>
            <a:ext cx="396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12">
            <a:extLst>
              <a:ext uri="{FF2B5EF4-FFF2-40B4-BE49-F238E27FC236}">
                <a16:creationId xmlns:a16="http://schemas.microsoft.com/office/drawing/2014/main" xmlns="" id="{ED1C7E5D-4E37-4022-87FF-29C13DBC0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59" y="2679519"/>
            <a:ext cx="396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xmlns="" id="{8A3C61C9-EFA0-4300-AC33-3988ABA5B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6807" y="2658031"/>
            <a:ext cx="7467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32" name="TextBox 12">
            <a:extLst>
              <a:ext uri="{FF2B5EF4-FFF2-40B4-BE49-F238E27FC236}">
                <a16:creationId xmlns:a16="http://schemas.microsoft.com/office/drawing/2014/main" xmlns="" id="{3BEF744D-48CC-43D2-957A-FD0C8DE26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1877" y="3037028"/>
            <a:ext cx="5436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12">
            <a:extLst>
              <a:ext uri="{FF2B5EF4-FFF2-40B4-BE49-F238E27FC236}">
                <a16:creationId xmlns:a16="http://schemas.microsoft.com/office/drawing/2014/main" xmlns="" id="{A8F19873-F441-4B3F-A178-5372F63A3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4080" y="3035846"/>
            <a:ext cx="529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xmlns="" id="{B06FD72D-B24B-483E-A9F5-A6F4B24D0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1540" y="3049405"/>
            <a:ext cx="529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12">
            <a:extLst>
              <a:ext uri="{FF2B5EF4-FFF2-40B4-BE49-F238E27FC236}">
                <a16:creationId xmlns:a16="http://schemas.microsoft.com/office/drawing/2014/main" xmlns="" id="{B98C4120-6861-49BE-8B3D-4177B8F91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1895" y="3025365"/>
            <a:ext cx="871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xmlns="" id="{76C7C38B-F776-489D-A98F-68015433E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2484" y="3412440"/>
            <a:ext cx="5830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xmlns="" id="{BDE5038C-282E-4513-98C2-C848D9B4D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547" y="3396833"/>
            <a:ext cx="529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12">
            <a:extLst>
              <a:ext uri="{FF2B5EF4-FFF2-40B4-BE49-F238E27FC236}">
                <a16:creationId xmlns:a16="http://schemas.microsoft.com/office/drawing/2014/main" xmlns="" id="{B2EABBDA-9CDC-42CA-AEDD-53C1C679A6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3815" y="3403613"/>
            <a:ext cx="5830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12">
            <a:extLst>
              <a:ext uri="{FF2B5EF4-FFF2-40B4-BE49-F238E27FC236}">
                <a16:creationId xmlns:a16="http://schemas.microsoft.com/office/drawing/2014/main" xmlns="" id="{E932AA5D-993C-41EF-996B-4E272E688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7847" y="3412440"/>
            <a:ext cx="871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40" name="TextBox 12">
            <a:extLst>
              <a:ext uri="{FF2B5EF4-FFF2-40B4-BE49-F238E27FC236}">
                <a16:creationId xmlns:a16="http://schemas.microsoft.com/office/drawing/2014/main" xmlns="" id="{8F027413-0CDF-4918-819C-605FC7335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523" y="3791437"/>
            <a:ext cx="5830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xmlns="" id="{CBFD00FB-21AF-429F-A0BF-461AA2816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6708" y="3769568"/>
            <a:ext cx="5830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12">
            <a:extLst>
              <a:ext uri="{FF2B5EF4-FFF2-40B4-BE49-F238E27FC236}">
                <a16:creationId xmlns:a16="http://schemas.microsoft.com/office/drawing/2014/main" xmlns="" id="{717E11C3-77B4-43E7-A5BB-B5F63AA0D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4701" y="3769567"/>
            <a:ext cx="5830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144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12">
            <a:extLst>
              <a:ext uri="{FF2B5EF4-FFF2-40B4-BE49-F238E27FC236}">
                <a16:creationId xmlns:a16="http://schemas.microsoft.com/office/drawing/2014/main" xmlns="" id="{4F95E566-81C5-4BBE-A868-72FA26345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7847" y="3792266"/>
            <a:ext cx="871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xmlns="" id="{4F31907B-7170-4A5D-AD97-5CFD4A475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523" y="4174249"/>
            <a:ext cx="5830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125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xmlns="" id="{1F326A31-9069-4CC7-A9FB-A596811CE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6708" y="4181712"/>
            <a:ext cx="5830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12">
            <a:extLst>
              <a:ext uri="{FF2B5EF4-FFF2-40B4-BE49-F238E27FC236}">
                <a16:creationId xmlns:a16="http://schemas.microsoft.com/office/drawing/2014/main" xmlns="" id="{BBA5418E-9972-4AD6-A0C8-2649CDFDC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476" y="4171201"/>
            <a:ext cx="5830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xmlns="" id="{01913F8A-2F0A-433D-8174-72F93CF55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0500" y="4166849"/>
            <a:ext cx="871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49" name="TextBox 12">
            <a:extLst>
              <a:ext uri="{FF2B5EF4-FFF2-40B4-BE49-F238E27FC236}">
                <a16:creationId xmlns:a16="http://schemas.microsoft.com/office/drawing/2014/main" xmlns="" id="{3D5616EE-35CC-4B52-82B8-0AD157535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5481" y="3579862"/>
            <a:ext cx="3828519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答：最少要花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0" name="图片 4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EBFE050C-4924-47F9-A320-DDAC904D4C0B}"/>
              </a:ext>
            </a:extLst>
          </p:cNvPr>
          <p:cNvGrpSpPr/>
          <p:nvPr/>
        </p:nvGrpSpPr>
        <p:grpSpPr>
          <a:xfrm>
            <a:off x="5136204" y="943138"/>
            <a:ext cx="3540252" cy="2132668"/>
            <a:chOff x="4932040" y="829002"/>
            <a:chExt cx="2736100" cy="1975173"/>
          </a:xfrm>
        </p:grpSpPr>
        <p:pic>
          <p:nvPicPr>
            <p:cNvPr id="53" name="图片 52">
              <a:extLst>
                <a:ext uri="{FF2B5EF4-FFF2-40B4-BE49-F238E27FC236}">
                  <a16:creationId xmlns:a16="http://schemas.microsoft.com/office/drawing/2014/main" xmlns="" id="{2A93C883-8B9D-4AE3-ACC9-569B20C89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32040" y="829002"/>
              <a:ext cx="2736100" cy="1975173"/>
            </a:xfrm>
            <a:prstGeom prst="rect">
              <a:avLst/>
            </a:prstGeom>
          </p:spPr>
        </p:pic>
        <p:sp>
          <p:nvSpPr>
            <p:cNvPr id="54" name="文本框 2">
              <a:extLst>
                <a:ext uri="{FF2B5EF4-FFF2-40B4-BE49-F238E27FC236}">
                  <a16:creationId xmlns:a16="http://schemas.microsoft.com/office/drawing/2014/main" xmlns="" id="{5D51C53B-BCA9-4624-80CE-E96381F247BF}"/>
                </a:ext>
              </a:extLst>
            </p:cNvPr>
            <p:cNvSpPr txBox="1"/>
            <p:nvPr/>
          </p:nvSpPr>
          <p:spPr>
            <a:xfrm>
              <a:off x="5004048" y="987574"/>
              <a:ext cx="369332" cy="720080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square" rtlCol="0">
              <a:spAutoFit/>
            </a:bodyPr>
            <a:lstStyle/>
            <a:p>
              <a:r>
                <a:rPr lang="zh-CN" altLang="en-US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买五送一</a:t>
              </a:r>
            </a:p>
          </p:txBody>
        </p:sp>
      </p:grpSp>
      <p:sp>
        <p:nvSpPr>
          <p:cNvPr id="55" name="TextBox 12">
            <a:extLst>
              <a:ext uri="{FF2B5EF4-FFF2-40B4-BE49-F238E27FC236}">
                <a16:creationId xmlns:a16="http://schemas.microsoft.com/office/drawing/2014/main" xmlns="" id="{099B8086-2CFF-4F63-8215-F7036E978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849694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每瓶饮料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元，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人每人一瓶饮料，至少要花多少元？</a:t>
            </a:r>
          </a:p>
        </p:txBody>
      </p:sp>
    </p:spTree>
    <p:extLst>
      <p:ext uri="{BB962C8B-B14F-4D97-AF65-F5344CB8AC3E}">
        <p14:creationId xmlns:p14="http://schemas.microsoft.com/office/powerpoint/2010/main" val="261057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2">
            <a:extLst>
              <a:ext uri="{FF2B5EF4-FFF2-40B4-BE49-F238E27FC236}">
                <a16:creationId xmlns:a16="http://schemas.microsoft.com/office/drawing/2014/main" xmlns="" id="{A0C17580-9E4D-43B7-B534-7732BD485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509647"/>
            <a:ext cx="81369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某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居民楼一层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户居民合用一个总电表，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月份共需付电费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106.6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元，按照每户分电表上的用电数分摊电费，请你把各户应付的电费填入下表。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xmlns="" id="{906B061E-D9BB-4F82-BAB2-34D6C4F30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670982"/>
              </p:ext>
            </p:extLst>
          </p:nvPr>
        </p:nvGraphicFramePr>
        <p:xfrm>
          <a:off x="899592" y="1944901"/>
          <a:ext cx="7272807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xmlns="" val="2220396220"/>
                    </a:ext>
                  </a:extLst>
                </a:gridCol>
                <a:gridCol w="1560173">
                  <a:extLst>
                    <a:ext uri="{9D8B030D-6E8A-4147-A177-3AD203B41FA5}">
                      <a16:colId xmlns:a16="http://schemas.microsoft.com/office/drawing/2014/main" xmlns="" val="3536030096"/>
                    </a:ext>
                  </a:extLst>
                </a:gridCol>
                <a:gridCol w="1560173">
                  <a:extLst>
                    <a:ext uri="{9D8B030D-6E8A-4147-A177-3AD203B41FA5}">
                      <a16:colId xmlns:a16="http://schemas.microsoft.com/office/drawing/2014/main" xmlns="" val="454566451"/>
                    </a:ext>
                  </a:extLst>
                </a:gridCol>
                <a:gridCol w="1560173">
                  <a:extLst>
                    <a:ext uri="{9D8B030D-6E8A-4147-A177-3AD203B41FA5}">
                      <a16:colId xmlns:a16="http://schemas.microsoft.com/office/drawing/2014/main" xmlns="" val="5780459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住  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101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102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103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6488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分电表用电数（千瓦时）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72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65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68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06457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应付电费（元）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9055368"/>
                  </a:ext>
                </a:extLst>
              </a:tr>
            </a:tbl>
          </a:graphicData>
        </a:graphic>
      </p:graphicFrame>
      <p:sp>
        <p:nvSpPr>
          <p:cNvPr id="15" name="TextBox 12">
            <a:extLst>
              <a:ext uri="{FF2B5EF4-FFF2-40B4-BE49-F238E27FC236}">
                <a16:creationId xmlns:a16="http://schemas.microsoft.com/office/drawing/2014/main" xmlns="" id="{421B4A0A-F437-438A-8602-0924926D4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4869" y="3075806"/>
            <a:ext cx="528142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106.6÷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72+65+68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=0.52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千瓦时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xmlns="" id="{4DFC7D1C-2F8A-430F-9E5F-842C9A3B6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4869" y="3476379"/>
            <a:ext cx="307964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72×0.52=37.44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sp>
        <p:nvSpPr>
          <p:cNvPr id="17" name="TextBox 12">
            <a:extLst>
              <a:ext uri="{FF2B5EF4-FFF2-40B4-BE49-F238E27FC236}">
                <a16:creationId xmlns:a16="http://schemas.microsoft.com/office/drawing/2014/main" xmlns="" id="{088F7B86-DDDC-4719-BF64-DE8B3349C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7077" y="2663193"/>
            <a:ext cx="888939" cy="41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37.44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xmlns="" id="{ACC46B3F-A640-4B58-B01F-D9623067DF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1672" y="3908427"/>
            <a:ext cx="307964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65×0.52=33.8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xmlns="" id="{7DA8A6E0-061D-4300-843E-AD20D7567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6" y="2663193"/>
            <a:ext cx="888939" cy="41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33.8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xmlns="" id="{53750322-9BD6-4DDD-8D29-C023EB875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1672" y="4268467"/>
            <a:ext cx="307964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68×0.52=35.36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xmlns="" id="{D9376E8B-3D4B-4FF7-AF20-2239E4C90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5115" y="2655233"/>
            <a:ext cx="888939" cy="41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35.36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606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2">
            <a:extLst>
              <a:ext uri="{FF2B5EF4-FFF2-40B4-BE49-F238E27FC236}">
                <a16:creationId xmlns:a16="http://schemas.microsoft.com/office/drawing/2014/main" xmlns="" id="{2F667A9F-A17A-4FFA-A936-135CD6A70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464" y="267494"/>
            <a:ext cx="6166752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小强和爸爸、妈妈一起去度假。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xmlns="" id="{E9732580-DE7D-44CD-98B8-23BAF2F92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843558"/>
            <a:ext cx="45365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）小强全家的往返车费一共是多少元？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B81D563-23A6-4999-9594-279D57C10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968" y="843558"/>
            <a:ext cx="3862496" cy="2428565"/>
          </a:xfrm>
          <a:prstGeom prst="rect">
            <a:avLst/>
          </a:prstGeom>
        </p:spPr>
      </p:pic>
      <p:sp>
        <p:nvSpPr>
          <p:cNvPr id="21" name="TextBox 12">
            <a:extLst>
              <a:ext uri="{FF2B5EF4-FFF2-40B4-BE49-F238E27FC236}">
                <a16:creationId xmlns:a16="http://schemas.microsoft.com/office/drawing/2014/main" xmlns="" id="{2D3EC69E-1966-43E0-98A7-8C869010A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627" y="2046300"/>
            <a:ext cx="3343118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2×15×2+15=75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元）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xmlns="" id="{F23C780F-116B-4FEC-A284-0AFB133E1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459" y="2612283"/>
            <a:ext cx="365453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答：往返车费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一共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75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" name="对话气泡: 圆角矩形 3">
            <a:extLst>
              <a:ext uri="{FF2B5EF4-FFF2-40B4-BE49-F238E27FC236}">
                <a16:creationId xmlns:a16="http://schemas.microsoft.com/office/drawing/2014/main" xmlns="" id="{5C5A9354-BF81-4773-B18F-4386514B830F}"/>
              </a:ext>
            </a:extLst>
          </p:cNvPr>
          <p:cNvSpPr/>
          <p:nvPr/>
        </p:nvSpPr>
        <p:spPr>
          <a:xfrm>
            <a:off x="3275856" y="951614"/>
            <a:ext cx="1476000" cy="396000"/>
          </a:xfrm>
          <a:prstGeom prst="wedgeRoundRectCallout">
            <a:avLst>
              <a:gd name="adj1" fmla="val -15849"/>
              <a:gd name="adj2" fmla="val 47240"/>
              <a:gd name="adj3" fmla="val 16667"/>
            </a:avLst>
          </a:prstGeom>
          <a:solidFill>
            <a:schemeClr val="accent2">
              <a:alpha val="14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12">
            <a:extLst>
              <a:ext uri="{FF2B5EF4-FFF2-40B4-BE49-F238E27FC236}">
                <a16:creationId xmlns:a16="http://schemas.microsoft.com/office/drawing/2014/main" xmlns="" id="{2D2549E7-984D-449C-9FE5-8D71D4B47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3653" y="6450327"/>
            <a:ext cx="1634043" cy="1151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720÷3×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7-3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=135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9" name="图片 2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453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4" grpId="0" animBg="1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1367</Words>
  <Application>Microsoft Office PowerPoint</Application>
  <PresentationFormat>全屏显示(16:9)</PresentationFormat>
  <Paragraphs>157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楷体</vt:lpstr>
      <vt:lpstr>Calibri</vt:lpstr>
      <vt:lpstr>黑体</vt:lpstr>
      <vt:lpstr>幼圆</vt:lpstr>
      <vt:lpstr>Cambria Math</vt:lpstr>
      <vt:lpstr>Times New Roman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2018-11-01T03:20:49Z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